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70" r:id="rId4"/>
    <p:sldId id="266" r:id="rId5"/>
    <p:sldId id="268" r:id="rId6"/>
    <p:sldId id="269" r:id="rId7"/>
    <p:sldId id="267" r:id="rId8"/>
    <p:sldId id="271" r:id="rId9"/>
    <p:sldId id="259" r:id="rId10"/>
    <p:sldId id="272" r:id="rId11"/>
    <p:sldId id="273" r:id="rId12"/>
    <p:sldId id="275" r:id="rId13"/>
    <p:sldId id="274" r:id="rId14"/>
    <p:sldId id="277" r:id="rId15"/>
    <p:sldId id="261" r:id="rId16"/>
    <p:sldId id="278" r:id="rId17"/>
    <p:sldId id="279" r:id="rId18"/>
    <p:sldId id="280" r:id="rId19"/>
    <p:sldId id="281" r:id="rId20"/>
    <p:sldId id="282" r:id="rId21"/>
    <p:sldId id="283" r:id="rId22"/>
    <p:sldId id="316" r:id="rId23"/>
    <p:sldId id="318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2"/>
    <p:sldId id="294" r:id="rId33"/>
    <p:sldId id="297" r:id="rId34"/>
    <p:sldId id="295" r:id="rId35"/>
    <p:sldId id="296" r:id="rId36"/>
    <p:sldId id="298" r:id="rId37"/>
    <p:sldId id="312" r:id="rId38"/>
    <p:sldId id="313" r:id="rId39"/>
    <p:sldId id="319" r:id="rId40"/>
    <p:sldId id="299" r:id="rId41"/>
    <p:sldId id="300" r:id="rId42"/>
    <p:sldId id="276" r:id="rId43"/>
    <p:sldId id="262" r:id="rId44"/>
    <p:sldId id="302" r:id="rId45"/>
    <p:sldId id="305" r:id="rId46"/>
    <p:sldId id="303" r:id="rId47"/>
    <p:sldId id="304" r:id="rId48"/>
    <p:sldId id="306" r:id="rId49"/>
    <p:sldId id="301" r:id="rId50"/>
    <p:sldId id="309" r:id="rId51"/>
    <p:sldId id="310" r:id="rId52"/>
    <p:sldId id="311" r:id="rId53"/>
    <p:sldId id="263" r:id="rId54"/>
    <p:sldId id="307" r:id="rId55"/>
    <p:sldId id="308" r:id="rId56"/>
    <p:sldId id="317" r:id="rId57"/>
    <p:sldId id="320" r:id="rId58"/>
    <p:sldId id="264" r:id="rId59"/>
    <p:sldId id="284" r:id="rId60"/>
    <p:sldId id="265" r:id="rId61"/>
  </p:sldIdLst>
  <p:sldSz cx="18288000" cy="10287000"/>
  <p:notesSz cx="6858000" cy="9144000"/>
  <p:embeddedFontLst>
    <p:embeddedFont>
      <p:font typeface="Fira Code" panose="020B0809050000020004" pitchFamily="49" charset="0"/>
      <p:regular r:id="rId63"/>
      <p:bold r:id="rId64"/>
    </p:embeddedFont>
    <p:embeddedFont>
      <p:font typeface="Montserrat" panose="00000500000000000000" pitchFamily="2" charset="0"/>
      <p:regular r:id="rId65"/>
    </p:embeddedFont>
    <p:embeddedFont>
      <p:font typeface="Open Sans" panose="020B0606030504020204" pitchFamily="34" charset="0"/>
      <p:regular r:id="rId66"/>
    </p:embeddedFont>
    <p:embeddedFont>
      <p:font typeface="Open Sans Bold" panose="020B0806030504020204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B66C6-18E0-450A-BD97-9404363AC362}" type="datetimeFigureOut">
              <a:rPr lang="en-BE" smtClean="0"/>
              <a:t>13/05/2024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4EEDD-2046-4ED5-BF45-FF494BFC903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8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Complete” (from the “Software release life cycle”)</a:t>
            </a:r>
          </a:p>
          <a:p>
            <a:r>
              <a:rPr lang="en-US" dirty="0"/>
              <a:t>A release candidate is called code complete when the dev team agrees no entirely new source code will be added to it.</a:t>
            </a:r>
          </a:p>
          <a:p>
            <a:r>
              <a:rPr lang="en-US" dirty="0"/>
              <a:t>So still room for config, data changes, bugfixes </a:t>
            </a:r>
            <a:r>
              <a:rPr lang="en-US" dirty="0" err="1"/>
              <a:t>etc</a:t>
            </a:r>
            <a:r>
              <a:rPr lang="en-US" dirty="0"/>
              <a:t> – but no show-stopping bugs have been discovered during testing.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88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Minimal </a:t>
            </a:r>
            <a:r>
              <a:rPr lang="fr-BE" b="1" dirty="0" err="1"/>
              <a:t>complexity</a:t>
            </a:r>
            <a:r>
              <a:rPr lang="fr-BE" b="1" dirty="0"/>
              <a:t>:</a:t>
            </a:r>
          </a:p>
          <a:p>
            <a:r>
              <a:rPr lang="fr-BE" b="0" dirty="0" err="1"/>
              <a:t>Avoid</a:t>
            </a:r>
            <a:r>
              <a:rPr lang="fr-BE" b="0" dirty="0"/>
              <a:t> «</a:t>
            </a:r>
            <a:r>
              <a:rPr lang="fr-BE" b="0" dirty="0" err="1"/>
              <a:t>clever</a:t>
            </a:r>
            <a:r>
              <a:rPr lang="fr-BE" b="0" dirty="0"/>
              <a:t>» designs. Go for «simple» and «</a:t>
            </a:r>
            <a:r>
              <a:rPr lang="fr-BE" b="0" dirty="0" err="1"/>
              <a:t>easy</a:t>
            </a:r>
            <a:r>
              <a:rPr lang="fr-BE" b="0" dirty="0"/>
              <a:t>-to-</a:t>
            </a:r>
            <a:r>
              <a:rPr lang="fr-BE" b="0" dirty="0" err="1"/>
              <a:t>understand</a:t>
            </a:r>
            <a:r>
              <a:rPr lang="fr-BE" b="0" dirty="0"/>
              <a:t>».</a:t>
            </a:r>
          </a:p>
          <a:p>
            <a:r>
              <a:rPr lang="fr-BE" b="0" dirty="0"/>
              <a:t>The design </a:t>
            </a:r>
            <a:r>
              <a:rPr lang="fr-BE" b="0" dirty="0" err="1"/>
              <a:t>should</a:t>
            </a:r>
            <a:r>
              <a:rPr lang="fr-BE" b="0" dirty="0"/>
              <a:t> </a:t>
            </a:r>
            <a:r>
              <a:rPr lang="fr-BE" b="0" dirty="0" err="1"/>
              <a:t>allow</a:t>
            </a:r>
            <a:r>
              <a:rPr lang="fr-BE" b="0" dirty="0"/>
              <a:t> </a:t>
            </a:r>
            <a:r>
              <a:rPr lang="fr-BE" b="0" dirty="0" err="1"/>
              <a:t>you</a:t>
            </a:r>
            <a:r>
              <a:rPr lang="fr-BE" b="0" dirty="0"/>
              <a:t> to ignore </a:t>
            </a:r>
            <a:r>
              <a:rPr lang="fr-BE" b="0" dirty="0" err="1"/>
              <a:t>most</a:t>
            </a:r>
            <a:r>
              <a:rPr lang="fr-BE" b="0" dirty="0"/>
              <a:t> </a:t>
            </a:r>
            <a:r>
              <a:rPr lang="fr-BE" b="0" dirty="0" err="1"/>
              <a:t>other</a:t>
            </a:r>
            <a:r>
              <a:rPr lang="fr-BE" b="0" dirty="0"/>
              <a:t> parts of a program </a:t>
            </a:r>
            <a:r>
              <a:rPr lang="fr-BE" b="0" dirty="0" err="1"/>
              <a:t>when</a:t>
            </a:r>
            <a:r>
              <a:rPr lang="fr-BE" b="0" dirty="0"/>
              <a:t> </a:t>
            </a:r>
            <a:r>
              <a:rPr lang="fr-BE" b="0" dirty="0" err="1"/>
              <a:t>immersed</a:t>
            </a:r>
            <a:r>
              <a:rPr lang="fr-BE" b="0" dirty="0"/>
              <a:t> in one </a:t>
            </a:r>
            <a:r>
              <a:rPr lang="fr-BE" b="0" dirty="0" err="1"/>
              <a:t>specific</a:t>
            </a:r>
            <a:r>
              <a:rPr lang="fr-BE" b="0" dirty="0"/>
              <a:t> part.</a:t>
            </a:r>
          </a:p>
          <a:p>
            <a:endParaRPr lang="fr-BE" dirty="0"/>
          </a:p>
          <a:p>
            <a:r>
              <a:rPr lang="fr-BE" b="1" dirty="0"/>
              <a:t>Stratification</a:t>
            </a:r>
          </a:p>
          <a:p>
            <a:r>
              <a:rPr lang="fr-BE" dirty="0"/>
              <a:t>Be able to look at a layer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needing</a:t>
            </a:r>
            <a:r>
              <a:rPr lang="fr-BE" dirty="0"/>
              <a:t> to </a:t>
            </a:r>
            <a:r>
              <a:rPr lang="fr-BE" dirty="0" err="1"/>
              <a:t>dig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lower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</a:t>
            </a:r>
            <a:r>
              <a:rPr lang="fr-BE" dirty="0" err="1"/>
              <a:t>details</a:t>
            </a:r>
            <a:r>
              <a:rPr lang="fr-BE" dirty="0"/>
              <a:t>.</a:t>
            </a:r>
            <a:endParaRPr lang="fr-BE" b="0" dirty="0"/>
          </a:p>
          <a:p>
            <a:endParaRPr lang="fr-BE" b="1" dirty="0"/>
          </a:p>
          <a:p>
            <a:r>
              <a:rPr lang="fr-BE" b="1" dirty="0" err="1"/>
              <a:t>Ease</a:t>
            </a:r>
            <a:r>
              <a:rPr lang="fr-BE" b="1" dirty="0"/>
              <a:t> of maintenance:</a:t>
            </a:r>
          </a:p>
          <a:p>
            <a:r>
              <a:rPr lang="fr-BE" b="0" dirty="0" err="1"/>
              <a:t>Think</a:t>
            </a:r>
            <a:r>
              <a:rPr lang="fr-BE" b="0" dirty="0"/>
              <a:t> of the maintenance programmer as </a:t>
            </a:r>
            <a:r>
              <a:rPr lang="fr-BE" b="0" dirty="0" err="1"/>
              <a:t>your</a:t>
            </a:r>
            <a:r>
              <a:rPr lang="fr-BE" b="0" dirty="0"/>
              <a:t> audience, and </a:t>
            </a:r>
            <a:r>
              <a:rPr lang="fr-BE" b="0" dirty="0" err="1"/>
              <a:t>then</a:t>
            </a:r>
            <a:r>
              <a:rPr lang="fr-BE" b="0" dirty="0"/>
              <a:t> design the system to </a:t>
            </a:r>
            <a:r>
              <a:rPr lang="fr-BE" b="0" dirty="0" err="1"/>
              <a:t>be</a:t>
            </a:r>
            <a:r>
              <a:rPr lang="fr-BE" b="0" dirty="0"/>
              <a:t> self-</a:t>
            </a:r>
            <a:r>
              <a:rPr lang="fr-BE" b="0" dirty="0" err="1"/>
              <a:t>explanatory</a:t>
            </a:r>
            <a:r>
              <a:rPr lang="fr-BE" b="0" dirty="0"/>
              <a:t>.</a:t>
            </a:r>
          </a:p>
          <a:p>
            <a:r>
              <a:rPr lang="fr-BE" b="0" dirty="0"/>
              <a:t>75% to 90% of </a:t>
            </a:r>
            <a:r>
              <a:rPr lang="fr-BE" b="0" dirty="0" err="1"/>
              <a:t>work</a:t>
            </a:r>
            <a:r>
              <a:rPr lang="fr-BE" b="0" dirty="0"/>
              <a:t> </a:t>
            </a:r>
            <a:r>
              <a:rPr lang="fr-BE" b="0" dirty="0" err="1"/>
              <a:t>is</a:t>
            </a:r>
            <a:r>
              <a:rPr lang="fr-BE" b="0" dirty="0"/>
              <a:t> maintenance </a:t>
            </a:r>
            <a:r>
              <a:rPr lang="fr-BE" b="0" dirty="0" err="1"/>
              <a:t>work</a:t>
            </a:r>
            <a:r>
              <a:rPr lang="fr-BE" b="0" dirty="0"/>
              <a:t>.</a:t>
            </a:r>
          </a:p>
          <a:p>
            <a:endParaRPr lang="fr-BE" b="0" dirty="0"/>
          </a:p>
          <a:p>
            <a:r>
              <a:rPr lang="fr-BE" b="1" dirty="0" err="1"/>
              <a:t>Extensibility</a:t>
            </a:r>
            <a:r>
              <a:rPr lang="fr-BE" dirty="0"/>
              <a:t>:</a:t>
            </a:r>
          </a:p>
          <a:p>
            <a:r>
              <a:rPr lang="fr-BE" dirty="0"/>
              <a:t>The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likely</a:t>
            </a:r>
            <a:r>
              <a:rPr lang="fr-BE" dirty="0"/>
              <a:t> changes cause the system the least trauma.</a:t>
            </a:r>
          </a:p>
          <a:p>
            <a:endParaRPr lang="fr-BE" b="0" dirty="0"/>
          </a:p>
          <a:p>
            <a:r>
              <a:rPr lang="fr-BE" b="1" dirty="0" err="1"/>
              <a:t>Reusability</a:t>
            </a:r>
            <a:r>
              <a:rPr lang="fr-BE" b="0" dirty="0"/>
              <a:t>:</a:t>
            </a:r>
          </a:p>
          <a:p>
            <a:r>
              <a:rPr lang="fr-BE" b="0" dirty="0" err="1"/>
              <a:t>When</a:t>
            </a:r>
            <a:r>
              <a:rPr lang="fr-BE" b="0" dirty="0"/>
              <a:t> </a:t>
            </a:r>
            <a:r>
              <a:rPr lang="fr-BE" b="0" dirty="0" err="1"/>
              <a:t>moving</a:t>
            </a:r>
            <a:r>
              <a:rPr lang="fr-BE" b="0" dirty="0"/>
              <a:t> </a:t>
            </a:r>
            <a:r>
              <a:rPr lang="fr-BE" b="0" dirty="0" err="1"/>
              <a:t>between</a:t>
            </a:r>
            <a:r>
              <a:rPr lang="fr-BE" b="0" dirty="0"/>
              <a:t> </a:t>
            </a:r>
            <a:r>
              <a:rPr lang="fr-BE" b="0" dirty="0" err="1"/>
              <a:t>projects</a:t>
            </a:r>
            <a:r>
              <a:rPr lang="fr-BE" b="0" dirty="0"/>
              <a:t>, </a:t>
            </a:r>
            <a:r>
              <a:rPr lang="fr-BE" b="0" dirty="0" err="1"/>
              <a:t>you</a:t>
            </a:r>
            <a:r>
              <a:rPr lang="fr-BE" b="0" dirty="0"/>
              <a:t> </a:t>
            </a:r>
            <a:r>
              <a:rPr lang="fr-BE" b="0" dirty="0" err="1"/>
              <a:t>often</a:t>
            </a:r>
            <a:r>
              <a:rPr lang="fr-BE" b="0" dirty="0"/>
              <a:t> </a:t>
            </a:r>
            <a:r>
              <a:rPr lang="fr-BE" b="0" dirty="0" err="1"/>
              <a:t>need</a:t>
            </a:r>
            <a:r>
              <a:rPr lang="fr-BE" b="0" dirty="0"/>
              <a:t> to do </a:t>
            </a:r>
            <a:r>
              <a:rPr lang="fr-BE" b="0" dirty="0" err="1"/>
              <a:t>exactly</a:t>
            </a:r>
            <a:r>
              <a:rPr lang="fr-BE" b="0" dirty="0"/>
              <a:t> the </a:t>
            </a:r>
            <a:r>
              <a:rPr lang="fr-BE" b="0" dirty="0" err="1"/>
              <a:t>same</a:t>
            </a:r>
            <a:r>
              <a:rPr lang="fr-BE" b="0" dirty="0"/>
              <a:t> </a:t>
            </a:r>
            <a:r>
              <a:rPr lang="fr-BE" b="0" dirty="0" err="1"/>
              <a:t>thing</a:t>
            </a:r>
            <a:r>
              <a:rPr lang="fr-BE" b="0" dirty="0"/>
              <a:t>. Design to </a:t>
            </a:r>
            <a:r>
              <a:rPr lang="fr-BE" b="0" dirty="0" err="1"/>
              <a:t>reuse</a:t>
            </a:r>
            <a:r>
              <a:rPr lang="fr-BE" b="0" dirty="0"/>
              <a:t> in </a:t>
            </a:r>
            <a:r>
              <a:rPr lang="fr-BE" b="0" dirty="0" err="1"/>
              <a:t>other</a:t>
            </a:r>
            <a:r>
              <a:rPr lang="fr-BE" b="0" dirty="0"/>
              <a:t> </a:t>
            </a:r>
            <a:r>
              <a:rPr lang="fr-BE" b="0" dirty="0" err="1"/>
              <a:t>projects</a:t>
            </a:r>
            <a:r>
              <a:rPr lang="fr-BE" b="0" dirty="0"/>
              <a:t>.</a:t>
            </a:r>
          </a:p>
          <a:p>
            <a:endParaRPr lang="fr-BE" b="1" dirty="0"/>
          </a:p>
          <a:p>
            <a:r>
              <a:rPr lang="fr-BE" b="1" dirty="0"/>
              <a:t>Loose </a:t>
            </a:r>
            <a:r>
              <a:rPr lang="fr-BE" b="1" dirty="0" err="1"/>
              <a:t>coupling</a:t>
            </a:r>
            <a:r>
              <a:rPr lang="fr-BE" b="1" dirty="0"/>
              <a:t>:</a:t>
            </a:r>
          </a:p>
          <a:p>
            <a:r>
              <a:rPr lang="fr-BE" b="0" dirty="0"/>
              <a:t>Design classes </a:t>
            </a:r>
            <a:r>
              <a:rPr lang="fr-BE" b="0" dirty="0" err="1"/>
              <a:t>with</a:t>
            </a:r>
            <a:r>
              <a:rPr lang="fr-BE" b="0" dirty="0"/>
              <a:t> as few interconnections as possible.</a:t>
            </a:r>
          </a:p>
          <a:p>
            <a:endParaRPr lang="fr-BE" dirty="0"/>
          </a:p>
          <a:p>
            <a:r>
              <a:rPr lang="fr-BE" b="1" dirty="0"/>
              <a:t>High fan-in:</a:t>
            </a:r>
          </a:p>
          <a:p>
            <a:r>
              <a:rPr lang="fr-BE" dirty="0" err="1"/>
              <a:t>Many</a:t>
            </a:r>
            <a:r>
              <a:rPr lang="fr-BE" dirty="0"/>
              <a:t> classes use a </a:t>
            </a:r>
            <a:r>
              <a:rPr lang="fr-BE" dirty="0" err="1"/>
              <a:t>given</a:t>
            </a:r>
            <a:r>
              <a:rPr lang="fr-BE" dirty="0"/>
              <a:t> class.</a:t>
            </a:r>
          </a:p>
          <a:p>
            <a:endParaRPr lang="fr-BE" dirty="0"/>
          </a:p>
          <a:p>
            <a:r>
              <a:rPr lang="fr-BE" b="1" dirty="0"/>
              <a:t>Low-to-medium fan-out:</a:t>
            </a:r>
          </a:p>
          <a:p>
            <a:r>
              <a:rPr lang="fr-BE" dirty="0"/>
              <a:t>Use no more </a:t>
            </a:r>
            <a:r>
              <a:rPr lang="fr-BE" dirty="0" err="1"/>
              <a:t>than</a:t>
            </a:r>
            <a:r>
              <a:rPr lang="fr-BE" dirty="0"/>
              <a:t> about 7 </a:t>
            </a:r>
            <a:r>
              <a:rPr lang="fr-BE" dirty="0" err="1"/>
              <a:t>other</a:t>
            </a:r>
            <a:r>
              <a:rPr lang="fr-BE" dirty="0"/>
              <a:t> classes in a </a:t>
            </a:r>
            <a:r>
              <a:rPr lang="fr-BE" dirty="0" err="1"/>
              <a:t>given</a:t>
            </a:r>
            <a:r>
              <a:rPr lang="fr-BE" dirty="0"/>
              <a:t> class.</a:t>
            </a:r>
          </a:p>
          <a:p>
            <a:endParaRPr lang="fr-BE" dirty="0"/>
          </a:p>
          <a:p>
            <a:r>
              <a:rPr lang="fr-BE" b="1" dirty="0"/>
              <a:t>Standard techniques</a:t>
            </a:r>
          </a:p>
          <a:p>
            <a:r>
              <a:rPr lang="fr-BE" dirty="0"/>
              <a:t>Do not </a:t>
            </a:r>
            <a:r>
              <a:rPr lang="fr-BE" dirty="0" err="1"/>
              <a:t>rely</a:t>
            </a:r>
            <a:r>
              <a:rPr lang="fr-BE" dirty="0"/>
              <a:t> on </a:t>
            </a:r>
            <a:r>
              <a:rPr lang="fr-BE" dirty="0" err="1"/>
              <a:t>exotic</a:t>
            </a:r>
            <a:r>
              <a:rPr lang="fr-BE" dirty="0"/>
              <a:t> </a:t>
            </a:r>
            <a:r>
              <a:rPr lang="fr-BE" dirty="0" err="1"/>
              <a:t>pieces</a:t>
            </a:r>
            <a:r>
              <a:rPr lang="fr-BE" dirty="0"/>
              <a:t>. </a:t>
            </a:r>
            <a:r>
              <a:rPr lang="fr-BE" dirty="0" err="1"/>
              <a:t>Give</a:t>
            </a:r>
            <a:r>
              <a:rPr lang="fr-BE" dirty="0"/>
              <a:t> the system a </a:t>
            </a:r>
            <a:r>
              <a:rPr lang="fr-BE" dirty="0" err="1"/>
              <a:t>familiar</a:t>
            </a:r>
            <a:r>
              <a:rPr lang="fr-BE" dirty="0"/>
              <a:t> feeling by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standardized</a:t>
            </a:r>
            <a:r>
              <a:rPr lang="fr-BE" dirty="0"/>
              <a:t>,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approaches</a:t>
            </a:r>
            <a:r>
              <a:rPr lang="fr-B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12941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Antoine de Saint-Exupery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2246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E8870A"/>
                </a:solidFill>
                <a:latin typeface="Open Sans Bold"/>
              </a:rPr>
              <a:t>Packages / Projects / Modules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2768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Abstractions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to ignore </a:t>
            </a:r>
            <a:r>
              <a:rPr lang="fr-BE" dirty="0" err="1"/>
              <a:t>irrelevant</a:t>
            </a:r>
            <a:r>
              <a:rPr lang="fr-BE" dirty="0"/>
              <a:t> </a:t>
            </a:r>
            <a:r>
              <a:rPr lang="fr-BE" dirty="0" err="1"/>
              <a:t>details</a:t>
            </a:r>
            <a:endParaRPr lang="fr-BE" dirty="0"/>
          </a:p>
          <a:p>
            <a:r>
              <a:rPr lang="fr-BE" b="1" dirty="0"/>
              <a:t>Encapsulation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to look at an </a:t>
            </a:r>
            <a:r>
              <a:rPr lang="fr-BE" dirty="0" err="1"/>
              <a:t>object</a:t>
            </a:r>
            <a:r>
              <a:rPr lang="fr-BE" dirty="0"/>
              <a:t> at a high </a:t>
            </a:r>
            <a:r>
              <a:rPr lang="fr-BE" dirty="0" err="1"/>
              <a:t>level</a:t>
            </a:r>
            <a:endParaRPr lang="fr-BE" dirty="0"/>
          </a:p>
          <a:p>
            <a:r>
              <a:rPr lang="fr-BE" b="1" dirty="0"/>
              <a:t>Information </a:t>
            </a:r>
            <a:r>
              <a:rPr lang="fr-BE" b="1" dirty="0" err="1"/>
              <a:t>Hiding</a:t>
            </a:r>
            <a:r>
              <a:rPr lang="fr-BE" dirty="0"/>
              <a:t>: </a:t>
            </a:r>
            <a:r>
              <a:rPr lang="fr-BE" dirty="0" err="1"/>
              <a:t>Parnas</a:t>
            </a:r>
            <a:r>
              <a:rPr lang="fr-BE" dirty="0"/>
              <a:t> </a:t>
            </a:r>
            <a:r>
              <a:rPr lang="fr-BE" dirty="0" err="1"/>
              <a:t>was</a:t>
            </a:r>
            <a:r>
              <a:rPr lang="fr-BE" dirty="0"/>
              <a:t> right, and I </a:t>
            </a:r>
            <a:r>
              <a:rPr lang="fr-BE" dirty="0" err="1"/>
              <a:t>was</a:t>
            </a:r>
            <a:r>
              <a:rPr lang="fr-BE" dirty="0"/>
              <a:t> </a:t>
            </a:r>
            <a:r>
              <a:rPr lang="fr-BE" dirty="0" err="1"/>
              <a:t>wrong</a:t>
            </a:r>
            <a:r>
              <a:rPr lang="fr-BE" dirty="0"/>
              <a:t> about Information </a:t>
            </a:r>
            <a:r>
              <a:rPr lang="fr-BE" dirty="0" err="1"/>
              <a:t>Hiding</a:t>
            </a:r>
            <a:r>
              <a:rPr lang="fr-BE" dirty="0"/>
              <a:t> (Fred Brooks)</a:t>
            </a:r>
          </a:p>
          <a:p>
            <a:r>
              <a:rPr lang="fr-BE" b="1" dirty="0" err="1"/>
              <a:t>Hide</a:t>
            </a:r>
            <a:r>
              <a:rPr lang="fr-BE" b="1" dirty="0"/>
              <a:t> Secrets</a:t>
            </a:r>
            <a:r>
              <a:rPr lang="fr-BE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An interface </a:t>
            </a:r>
            <a:r>
              <a:rPr lang="fr-BE" dirty="0" err="1"/>
              <a:t>is</a:t>
            </a:r>
            <a:r>
              <a:rPr lang="fr-BE" dirty="0"/>
              <a:t> like an iceberg –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hidden</a:t>
            </a:r>
            <a:r>
              <a:rPr lang="fr-B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iterative</a:t>
            </a:r>
            <a:r>
              <a:rPr lang="fr-BE" dirty="0"/>
              <a:t> process but if an interface </a:t>
            </a:r>
            <a:r>
              <a:rPr lang="fr-BE" dirty="0" err="1"/>
              <a:t>doesn’t</a:t>
            </a:r>
            <a:r>
              <a:rPr lang="fr-BE" dirty="0"/>
              <a:t> </a:t>
            </a:r>
            <a:r>
              <a:rPr lang="fr-BE" dirty="0" err="1"/>
              <a:t>stabilize</a:t>
            </a:r>
            <a:r>
              <a:rPr lang="fr-BE" dirty="0"/>
              <a:t>,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try</a:t>
            </a:r>
            <a:r>
              <a:rPr lang="fr-BE" dirty="0"/>
              <a:t> a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approach</a:t>
            </a:r>
            <a:r>
              <a:rPr lang="fr-B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 err="1"/>
              <a:t>Hide</a:t>
            </a:r>
            <a:r>
              <a:rPr lang="fr-BE" dirty="0"/>
              <a:t> </a:t>
            </a:r>
            <a:r>
              <a:rPr lang="fr-BE" dirty="0" err="1"/>
              <a:t>complexity</a:t>
            </a:r>
            <a:r>
              <a:rPr lang="fr-BE" dirty="0"/>
              <a:t> or </a:t>
            </a:r>
            <a:r>
              <a:rPr lang="fr-BE" dirty="0" err="1"/>
              <a:t>hide</a:t>
            </a:r>
            <a:r>
              <a:rPr lang="fr-BE" dirty="0"/>
              <a:t> sources of change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the </a:t>
            </a:r>
            <a:r>
              <a:rPr lang="fr-BE" dirty="0" err="1"/>
              <a:t>effects</a:t>
            </a:r>
            <a:r>
              <a:rPr lang="fr-BE" dirty="0"/>
              <a:t> </a:t>
            </a:r>
            <a:r>
              <a:rPr lang="fr-BE" dirty="0" err="1"/>
              <a:t>remain</a:t>
            </a:r>
            <a:r>
              <a:rPr lang="fr-BE" dirty="0"/>
              <a:t> </a:t>
            </a:r>
            <a:r>
              <a:rPr lang="fr-BE" dirty="0" err="1"/>
              <a:t>localized</a:t>
            </a:r>
            <a:r>
              <a:rPr lang="fr-BE" dirty="0"/>
              <a:t>.</a:t>
            </a:r>
          </a:p>
          <a:p>
            <a:r>
              <a:rPr lang="fr-BE" b="1" dirty="0" err="1"/>
              <a:t>Likely</a:t>
            </a:r>
            <a:r>
              <a:rPr lang="fr-BE" b="1" dirty="0"/>
              <a:t> to change</a:t>
            </a:r>
            <a:r>
              <a:rPr lang="fr-BE" dirty="0"/>
              <a:t>: </a:t>
            </a:r>
            <a:r>
              <a:rPr lang="fr-BE" b="1" dirty="0"/>
              <a:t>Business Rules</a:t>
            </a:r>
            <a:r>
              <a:rPr lang="fr-BE" dirty="0"/>
              <a:t>, Hardware </a:t>
            </a:r>
            <a:r>
              <a:rPr lang="fr-BE" dirty="0" err="1"/>
              <a:t>dependencies</a:t>
            </a:r>
            <a:r>
              <a:rPr lang="fr-BE" dirty="0"/>
              <a:t>, </a:t>
            </a:r>
            <a:r>
              <a:rPr lang="fr-BE" b="1" dirty="0"/>
              <a:t>input/output</a:t>
            </a:r>
            <a:r>
              <a:rPr lang="fr-BE" dirty="0"/>
              <a:t>, </a:t>
            </a:r>
            <a:r>
              <a:rPr lang="fr-BE" dirty="0" err="1"/>
              <a:t>nonstandard</a:t>
            </a:r>
            <a:r>
              <a:rPr lang="fr-BE" dirty="0"/>
              <a:t>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/>
              <a:t>features</a:t>
            </a:r>
            <a:r>
              <a:rPr lang="fr-BE" dirty="0"/>
              <a:t>, </a:t>
            </a:r>
            <a:r>
              <a:rPr lang="fr-BE" b="1" dirty="0" err="1"/>
              <a:t>difficult</a:t>
            </a:r>
            <a:r>
              <a:rPr lang="fr-BE" b="1" dirty="0"/>
              <a:t> design and construction areas</a:t>
            </a:r>
            <a:r>
              <a:rPr lang="fr-BE" dirty="0"/>
              <a:t>, </a:t>
            </a:r>
            <a:r>
              <a:rPr lang="fr-BE" b="1" dirty="0" err="1"/>
              <a:t>status</a:t>
            </a:r>
            <a:r>
              <a:rPr lang="fr-BE" b="1" dirty="0"/>
              <a:t> variables</a:t>
            </a:r>
            <a:r>
              <a:rPr lang="fr-BE" dirty="0"/>
              <a:t>, data-size </a:t>
            </a:r>
            <a:r>
              <a:rPr lang="fr-BE" dirty="0" err="1"/>
              <a:t>constraints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5273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70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8018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1451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8224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9996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4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4479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0852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Aim for </a:t>
            </a:r>
            <a:r>
              <a:rPr lang="fr-BE" dirty="0" err="1"/>
              <a:t>programmatic</a:t>
            </a:r>
            <a:r>
              <a:rPr lang="fr-BE" dirty="0"/>
              <a:t> interface – </a:t>
            </a:r>
            <a:r>
              <a:rPr lang="fr-BE" dirty="0" err="1"/>
              <a:t>enforced</a:t>
            </a:r>
            <a:r>
              <a:rPr lang="fr-BE" dirty="0"/>
              <a:t> by the compiler</a:t>
            </a:r>
          </a:p>
          <a:p>
            <a:r>
              <a:rPr lang="fr-BE" dirty="0" err="1"/>
              <a:t>Avoid</a:t>
            </a:r>
            <a:r>
              <a:rPr lang="fr-BE" dirty="0"/>
              <a:t> </a:t>
            </a:r>
            <a:r>
              <a:rPr lang="fr-BE" dirty="0" err="1"/>
              <a:t>semantic</a:t>
            </a:r>
            <a:r>
              <a:rPr lang="fr-BE" dirty="0"/>
              <a:t> interfaces – use </a:t>
            </a:r>
            <a:r>
              <a:rPr lang="fr-BE" b="1" dirty="0" err="1"/>
              <a:t>Asserts</a:t>
            </a:r>
            <a:r>
              <a:rPr lang="fr-BE" dirty="0"/>
              <a:t> if </a:t>
            </a:r>
            <a:r>
              <a:rPr lang="fr-BE" dirty="0" err="1"/>
              <a:t>you</a:t>
            </a:r>
            <a:r>
              <a:rPr lang="fr-BE" dirty="0"/>
              <a:t> have/</a:t>
            </a:r>
            <a:r>
              <a:rPr lang="fr-BE" dirty="0" err="1"/>
              <a:t>need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semantic</a:t>
            </a:r>
            <a:r>
              <a:rPr lang="fr-BE" dirty="0"/>
              <a:t> </a:t>
            </a:r>
            <a:r>
              <a:rPr lang="fr-BE" dirty="0" err="1"/>
              <a:t>properties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7294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6382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  <a:r>
              <a:rPr lang="en-BE" sz="1200" dirty="0">
                <a:solidFill>
                  <a:schemeClr val="bg1"/>
                </a:solidFill>
              </a:rPr>
              <a:t>±</a:t>
            </a:r>
            <a:r>
              <a:rPr lang="en-US" sz="1200" dirty="0">
                <a:solidFill>
                  <a:schemeClr val="bg1"/>
                </a:solidFill>
              </a:rPr>
              <a:t>2: the max amount of discrete things a human can remember </a:t>
            </a:r>
            <a:r>
              <a:rPr lang="en-US" sz="1200" b="1" dirty="0">
                <a:solidFill>
                  <a:schemeClr val="bg1"/>
                </a:solidFill>
              </a:rPr>
              <a:t>while performing other tasks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0380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4462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4986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0921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Intermediate</a:t>
            </a:r>
            <a:r>
              <a:rPr lang="fr-BE" b="1" dirty="0"/>
              <a:t> Abstraction:</a:t>
            </a:r>
          </a:p>
          <a:p>
            <a:r>
              <a:rPr lang="fr-BE" dirty="0" err="1"/>
              <a:t>leafName</a:t>
            </a:r>
            <a:r>
              <a:rPr lang="fr-BE" dirty="0"/>
              <a:t> = </a:t>
            </a:r>
            <a:r>
              <a:rPr lang="fr-BE" dirty="0" err="1"/>
              <a:t>GetLeafName</a:t>
            </a:r>
            <a:r>
              <a:rPr lang="fr-BE" dirty="0"/>
              <a:t>(</a:t>
            </a:r>
            <a:r>
              <a:rPr lang="fr-BE" dirty="0" err="1"/>
              <a:t>node</a:t>
            </a:r>
            <a:r>
              <a:rPr lang="fr-BE" dirty="0"/>
              <a:t>)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780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897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6457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https://blog.codinghorror.com/</a:t>
            </a:r>
          </a:p>
          <a:p>
            <a:r>
              <a:rPr lang="en-US" b="0" i="0">
                <a:solidFill>
                  <a:srgbClr val="BBC7CC"/>
                </a:solidFill>
                <a:effectLst/>
                <a:latin typeface="Open Sans" panose="020B0606030504020204" pitchFamily="34" charset="0"/>
              </a:rPr>
              <a:t>Jeff Atwood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824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1155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442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0902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9823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Offensive </a:t>
            </a:r>
            <a:r>
              <a:rPr lang="fr-BE" b="1" dirty="0" err="1"/>
              <a:t>Programming</a:t>
            </a:r>
            <a:r>
              <a:rPr lang="fr-BE" dirty="0"/>
              <a:t>: </a:t>
            </a:r>
            <a:r>
              <a:rPr lang="fr-BE" dirty="0" err="1"/>
              <a:t>Differentiate</a:t>
            </a:r>
            <a:r>
              <a:rPr lang="fr-BE" dirty="0"/>
              <a:t> </a:t>
            </a:r>
            <a:r>
              <a:rPr lang="fr-BE" dirty="0" err="1"/>
              <a:t>between</a:t>
            </a:r>
            <a:r>
              <a:rPr lang="fr-BE" dirty="0"/>
              <a:t> </a:t>
            </a:r>
            <a:r>
              <a:rPr lang="fr-BE" dirty="0" err="1"/>
              <a:t>development</a:t>
            </a:r>
            <a:r>
              <a:rPr lang="fr-BE" dirty="0"/>
              <a:t> &amp; production. Example switch/case </a:t>
            </a:r>
            <a:r>
              <a:rPr lang="fr-BE" dirty="0" err="1"/>
              <a:t>with</a:t>
            </a:r>
            <a:r>
              <a:rPr lang="fr-BE" dirty="0"/>
              <a:t> no match: do </a:t>
            </a:r>
            <a:r>
              <a:rPr lang="fr-BE" dirty="0" err="1"/>
              <a:t>something</a:t>
            </a:r>
            <a:r>
              <a:rPr lang="fr-BE" dirty="0"/>
              <a:t> in </a:t>
            </a:r>
            <a:r>
              <a:rPr lang="fr-BE" dirty="0" err="1"/>
              <a:t>development</a:t>
            </a:r>
            <a:r>
              <a:rPr lang="fr-BE" dirty="0"/>
              <a:t> &amp; </a:t>
            </a:r>
            <a:r>
              <a:rPr lang="fr-BE" dirty="0" err="1"/>
              <a:t>something</a:t>
            </a:r>
            <a:r>
              <a:rPr lang="fr-BE" dirty="0"/>
              <a:t> </a:t>
            </a:r>
            <a:r>
              <a:rPr lang="fr-BE" dirty="0" err="1"/>
              <a:t>else</a:t>
            </a:r>
            <a:r>
              <a:rPr lang="fr-BE" dirty="0"/>
              <a:t> in prod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577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Writing</a:t>
            </a:r>
            <a:r>
              <a:rPr lang="fr-BE" b="1" dirty="0"/>
              <a:t> Code</a:t>
            </a:r>
            <a:r>
              <a:rPr lang="fr-BE" dirty="0"/>
              <a:t>:</a:t>
            </a:r>
          </a:p>
          <a:p>
            <a:r>
              <a:rPr lang="fr-BE" dirty="0"/>
              <a:t>The « </a:t>
            </a:r>
            <a:r>
              <a:rPr lang="fr-BE" dirty="0" err="1"/>
              <a:t>letter</a:t>
            </a:r>
            <a:r>
              <a:rPr lang="fr-BE" dirty="0"/>
              <a:t> </a:t>
            </a:r>
            <a:r>
              <a:rPr lang="fr-BE" dirty="0" err="1"/>
              <a:t>writing</a:t>
            </a:r>
            <a:r>
              <a:rPr lang="fr-BE" dirty="0"/>
              <a:t> » </a:t>
            </a:r>
            <a:r>
              <a:rPr lang="fr-BE" dirty="0" err="1"/>
              <a:t>metaphor</a:t>
            </a:r>
            <a:r>
              <a:rPr lang="fr-BE" dirty="0"/>
              <a:t> </a:t>
            </a:r>
            <a:r>
              <a:rPr lang="fr-BE" dirty="0" err="1"/>
              <a:t>suggests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the process relies on </a:t>
            </a:r>
            <a:r>
              <a:rPr lang="fr-BE" dirty="0" err="1"/>
              <a:t>expensive</a:t>
            </a:r>
            <a:r>
              <a:rPr lang="fr-BE" dirty="0"/>
              <a:t> trial &amp;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rather</a:t>
            </a:r>
            <a:r>
              <a:rPr lang="fr-BE" dirty="0"/>
              <a:t> </a:t>
            </a:r>
            <a:r>
              <a:rPr lang="fr-BE" dirty="0" err="1"/>
              <a:t>than</a:t>
            </a:r>
            <a:r>
              <a:rPr lang="fr-BE" dirty="0"/>
              <a:t> </a:t>
            </a:r>
            <a:r>
              <a:rPr lang="fr-BE" dirty="0" err="1"/>
              <a:t>careful</a:t>
            </a:r>
            <a:r>
              <a:rPr lang="fr-BE" dirty="0"/>
              <a:t> planning and design.</a:t>
            </a:r>
          </a:p>
          <a:p>
            <a:endParaRPr lang="fr-BE" dirty="0"/>
          </a:p>
          <a:p>
            <a:r>
              <a:rPr lang="fr-BE" b="1" dirty="0" err="1"/>
              <a:t>Gardening</a:t>
            </a:r>
            <a:r>
              <a:rPr lang="fr-BE" dirty="0"/>
              <a:t>:</a:t>
            </a:r>
          </a:p>
          <a:p>
            <a:r>
              <a:rPr lang="fr-BE" dirty="0"/>
              <a:t>Growing a system.</a:t>
            </a:r>
          </a:p>
          <a:p>
            <a:r>
              <a:rPr lang="fr-BE" dirty="0" err="1"/>
              <a:t>Better</a:t>
            </a:r>
            <a:r>
              <a:rPr lang="fr-BE" dirty="0"/>
              <a:t>: « Software Oyster </a:t>
            </a:r>
            <a:r>
              <a:rPr lang="fr-BE" dirty="0" err="1"/>
              <a:t>Farming</a:t>
            </a:r>
            <a:r>
              <a:rPr lang="fr-BE" dirty="0"/>
              <a:t> » System </a:t>
            </a:r>
            <a:r>
              <a:rPr lang="fr-BE" dirty="0" err="1"/>
              <a:t>Accretion</a:t>
            </a:r>
            <a:r>
              <a:rPr lang="fr-BE" dirty="0"/>
              <a:t> – </a:t>
            </a:r>
            <a:r>
              <a:rPr lang="fr-BE" dirty="0" err="1"/>
              <a:t>incremental</a:t>
            </a:r>
            <a:r>
              <a:rPr lang="fr-BE" dirty="0"/>
              <a:t>, </a:t>
            </a:r>
            <a:r>
              <a:rPr lang="fr-BE" dirty="0" err="1"/>
              <a:t>iterative</a:t>
            </a:r>
            <a:r>
              <a:rPr lang="fr-BE" dirty="0"/>
              <a:t>, adaptive, </a:t>
            </a:r>
            <a:r>
              <a:rPr lang="fr-BE" dirty="0" err="1"/>
              <a:t>evolutionary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478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16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Life-</a:t>
            </a:r>
            <a:r>
              <a:rPr lang="fr-BE" b="1" dirty="0" err="1"/>
              <a:t>critical</a:t>
            </a:r>
            <a:r>
              <a:rPr lang="fr-BE" b="1" dirty="0"/>
              <a:t> </a:t>
            </a:r>
            <a:r>
              <a:rPr lang="fr-BE" b="1" dirty="0" err="1"/>
              <a:t>systems</a:t>
            </a:r>
            <a:r>
              <a:rPr lang="fr-BE" dirty="0"/>
              <a:t>:</a:t>
            </a:r>
          </a:p>
          <a:p>
            <a:r>
              <a:rPr lang="fr-BE" dirty="0" err="1"/>
              <a:t>Stability</a:t>
            </a:r>
            <a:r>
              <a:rPr lang="fr-BE" dirty="0"/>
              <a:t> + </a:t>
            </a:r>
            <a:r>
              <a:rPr lang="fr-BE" dirty="0" err="1"/>
              <a:t>ultrahigh</a:t>
            </a:r>
            <a:r>
              <a:rPr lang="fr-BE" dirty="0"/>
              <a:t> </a:t>
            </a:r>
            <a:r>
              <a:rPr lang="fr-BE" dirty="0" err="1"/>
              <a:t>levels</a:t>
            </a:r>
            <a:r>
              <a:rPr lang="fr-BE" dirty="0"/>
              <a:t> of </a:t>
            </a:r>
            <a:r>
              <a:rPr lang="fr-BE" dirty="0" err="1"/>
              <a:t>reliability</a:t>
            </a:r>
            <a:r>
              <a:rPr lang="fr-BE" dirty="0"/>
              <a:t> &amp; long </a:t>
            </a:r>
            <a:r>
              <a:rPr lang="fr-BE" dirty="0" err="1"/>
              <a:t>term</a:t>
            </a:r>
            <a:r>
              <a:rPr lang="fr-BE" dirty="0"/>
              <a:t> </a:t>
            </a:r>
            <a:r>
              <a:rPr lang="fr-BE" dirty="0" err="1"/>
              <a:t>predictability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631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Stable </a:t>
            </a:r>
            <a:r>
              <a:rPr lang="fr-BE" b="1" dirty="0" err="1"/>
              <a:t>Requirements</a:t>
            </a:r>
            <a:r>
              <a:rPr lang="fr-BE" b="1" dirty="0"/>
              <a:t>:</a:t>
            </a:r>
          </a:p>
          <a:p>
            <a:r>
              <a:rPr lang="fr-BE" dirty="0"/>
              <a:t>The more business, </a:t>
            </a:r>
            <a:r>
              <a:rPr lang="fr-BE" dirty="0" err="1"/>
              <a:t>customers</a:t>
            </a:r>
            <a:r>
              <a:rPr lang="fr-BE" dirty="0"/>
              <a:t> and the </a:t>
            </a:r>
            <a:r>
              <a:rPr lang="fr-BE" dirty="0" err="1"/>
              <a:t>development</a:t>
            </a:r>
            <a:r>
              <a:rPr lang="fr-BE" dirty="0"/>
              <a:t> team </a:t>
            </a:r>
            <a:r>
              <a:rPr lang="fr-BE" dirty="0" err="1"/>
              <a:t>work</a:t>
            </a:r>
            <a:r>
              <a:rPr lang="fr-BE" dirty="0"/>
              <a:t> on a </a:t>
            </a:r>
            <a:r>
              <a:rPr lang="fr-BE" dirty="0" err="1"/>
              <a:t>project</a:t>
            </a:r>
            <a:r>
              <a:rPr lang="fr-BE" dirty="0"/>
              <a:t>, the </a:t>
            </a: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</a:t>
            </a:r>
            <a:r>
              <a:rPr lang="fr-BE" dirty="0" err="1"/>
              <a:t>needs</a:t>
            </a:r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major source of </a:t>
            </a:r>
            <a:r>
              <a:rPr lang="fr-BE" dirty="0" err="1"/>
              <a:t>requirement</a:t>
            </a:r>
            <a:r>
              <a:rPr lang="fr-BE" dirty="0"/>
              <a:t> changes.</a:t>
            </a:r>
          </a:p>
          <a:p>
            <a:endParaRPr lang="fr-BE" dirty="0"/>
          </a:p>
          <a:p>
            <a:r>
              <a:rPr lang="fr-BE" b="1" dirty="0"/>
              <a:t>How </a:t>
            </a:r>
            <a:r>
              <a:rPr lang="fr-BE" b="1" dirty="0" err="1"/>
              <a:t>much</a:t>
            </a:r>
            <a:r>
              <a:rPr lang="fr-BE" b="1" dirty="0"/>
              <a:t> </a:t>
            </a:r>
            <a:r>
              <a:rPr lang="fr-BE" b="1" dirty="0" err="1"/>
              <a:t>upfront</a:t>
            </a:r>
            <a:r>
              <a:rPr lang="fr-BE" b="1" dirty="0"/>
              <a:t>?</a:t>
            </a:r>
          </a:p>
          <a:p>
            <a:r>
              <a:rPr lang="fr-BE" dirty="0"/>
              <a:t>The alternative to BDUF (Big Design Up Front) </a:t>
            </a:r>
            <a:r>
              <a:rPr lang="fr-BE" dirty="0" err="1"/>
              <a:t>is</a:t>
            </a:r>
            <a:r>
              <a:rPr lang="fr-BE" dirty="0"/>
              <a:t> not No Design Up Front but </a:t>
            </a:r>
            <a:r>
              <a:rPr lang="fr-BE" dirty="0" err="1"/>
              <a:t>either</a:t>
            </a:r>
            <a:endParaRPr lang="fr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LDUF: Little Design Up 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ENUF: </a:t>
            </a:r>
            <a:r>
              <a:rPr lang="fr-BE" dirty="0" err="1"/>
              <a:t>Enough</a:t>
            </a:r>
            <a:r>
              <a:rPr lang="fr-BE" dirty="0"/>
              <a:t> Design Up Front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943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All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technical</a:t>
            </a:r>
            <a:r>
              <a:rPr lang="fr-BE" dirty="0"/>
              <a:t> goals are </a:t>
            </a:r>
            <a:r>
              <a:rPr lang="fr-BE" dirty="0" err="1"/>
              <a:t>secondary</a:t>
            </a:r>
            <a:r>
              <a:rPr lang="fr-BE" dirty="0"/>
              <a:t> to </a:t>
            </a:r>
            <a:r>
              <a:rPr lang="fr-BE" dirty="0" err="1"/>
              <a:t>managing</a:t>
            </a:r>
            <a:r>
              <a:rPr lang="fr-BE" dirty="0"/>
              <a:t> </a:t>
            </a:r>
            <a:r>
              <a:rPr lang="fr-BE" dirty="0" err="1"/>
              <a:t>complexity</a:t>
            </a:r>
            <a:endParaRPr lang="fr-BE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dirty="0">
                <a:sym typeface="Wingdings" panose="05000000000000000000" pitchFamily="2" charset="2"/>
              </a:rPr>
              <a:t>This </a:t>
            </a:r>
            <a:r>
              <a:rPr lang="fr-BE" dirty="0" err="1">
                <a:sym typeface="Wingdings" panose="05000000000000000000" pitchFamily="2" charset="2"/>
              </a:rPr>
              <a:t>makes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many</a:t>
            </a:r>
            <a:r>
              <a:rPr lang="fr-BE" dirty="0">
                <a:sym typeface="Wingdings" panose="05000000000000000000" pitchFamily="2" charset="2"/>
              </a:rPr>
              <a:t> design </a:t>
            </a:r>
            <a:r>
              <a:rPr lang="fr-BE" dirty="0" err="1">
                <a:sym typeface="Wingdings" panose="05000000000000000000" pitchFamily="2" charset="2"/>
              </a:rPr>
              <a:t>considerations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straightforward</a:t>
            </a:r>
            <a:endParaRPr lang="fr-B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1" dirty="0">
                <a:sym typeface="Wingdings" panose="05000000000000000000" pitchFamily="2" charset="2"/>
              </a:rPr>
              <a:t>Essential</a:t>
            </a:r>
            <a:r>
              <a:rPr lang="fr-BE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dirty="0" err="1">
                <a:sym typeface="Wingdings" panose="05000000000000000000" pitchFamily="2" charset="2"/>
              </a:rPr>
              <a:t>Minimize</a:t>
            </a:r>
            <a:r>
              <a:rPr lang="fr-BE" dirty="0">
                <a:sym typeface="Wingdings" panose="05000000000000000000" pitchFamily="2" charset="2"/>
              </a:rPr>
              <a:t> the essential </a:t>
            </a:r>
            <a:r>
              <a:rPr lang="fr-BE" dirty="0" err="1">
                <a:sym typeface="Wingdings" panose="05000000000000000000" pitchFamily="2" charset="2"/>
              </a:rPr>
              <a:t>complexity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anyone’s</a:t>
            </a:r>
            <a:r>
              <a:rPr lang="fr-BE" dirty="0">
                <a:sym typeface="Wingdings" panose="05000000000000000000" pitchFamily="2" charset="2"/>
              </a:rPr>
              <a:t> </a:t>
            </a:r>
            <a:r>
              <a:rPr lang="fr-BE" dirty="0" err="1">
                <a:sym typeface="Wingdings" panose="05000000000000000000" pitchFamily="2" charset="2"/>
              </a:rPr>
              <a:t>brain</a:t>
            </a:r>
            <a:r>
              <a:rPr lang="fr-BE" dirty="0">
                <a:sym typeface="Wingdings" panose="05000000000000000000" pitchFamily="2" charset="2"/>
              </a:rPr>
              <a:t> has to deal </a:t>
            </a:r>
            <a:r>
              <a:rPr lang="fr-BE" dirty="0" err="1">
                <a:sym typeface="Wingdings" panose="05000000000000000000" pitchFamily="2" charset="2"/>
              </a:rPr>
              <a:t>with</a:t>
            </a: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B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1" dirty="0" err="1">
                <a:sym typeface="Wingdings" panose="05000000000000000000" pitchFamily="2" charset="2"/>
              </a:rPr>
              <a:t>Accidental</a:t>
            </a:r>
            <a:r>
              <a:rPr lang="fr-BE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r-BE" b="0" dirty="0" err="1">
                <a:sym typeface="Wingdings" panose="05000000000000000000" pitchFamily="2" charset="2"/>
              </a:rPr>
              <a:t>Keep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accidental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complexity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from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needlessly</a:t>
            </a:r>
            <a:r>
              <a:rPr lang="fr-BE" b="0" dirty="0">
                <a:sym typeface="Wingdings" panose="05000000000000000000" pitchFamily="2" charset="2"/>
              </a:rPr>
              <a:t> </a:t>
            </a:r>
            <a:r>
              <a:rPr lang="fr-BE" b="0" dirty="0" err="1">
                <a:sym typeface="Wingdings" panose="05000000000000000000" pitchFamily="2" charset="2"/>
              </a:rPr>
              <a:t>proliferating</a:t>
            </a:r>
            <a:endParaRPr lang="fr-BE" b="0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B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999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Heuristic</a:t>
            </a:r>
            <a:r>
              <a:rPr lang="fr-BE" b="1" dirty="0"/>
              <a:t>: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heuristic, or heuristic technique, is any approach to problem solving or self-discovery that employs a practical method that is not guaranteed to be optimal, perfect, or rational, but is nevertheless sufficient for reaching an immediate, short-term goal or approximation.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Residuality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Theory (</a:t>
            </a:r>
            <a:r>
              <a:rPr lang="en-US" b="0" i="0" u="none" strike="noStrike" dirty="0">
                <a:solidFill>
                  <a:srgbClr val="6383C2"/>
                </a:solidFill>
                <a:effectLst/>
                <a:latin typeface="Montserrat" panose="00000500000000000000" pitchFamily="2" charset="0"/>
              </a:rPr>
              <a:t>Barry O'Reilly)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6383C2"/>
                </a:solidFill>
                <a:effectLst/>
                <a:latin typeface="Montserrat" panose="00000500000000000000" pitchFamily="2" charset="0"/>
              </a:rPr>
              <a:t>Tracer Bullets?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889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4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4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7.jpeg"/><Relationship Id="rId3" Type="http://schemas.openxmlformats.org/officeDocument/2006/relationships/image" Target="../media/image21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45.sv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svg"/><Relationship Id="rId7" Type="http://schemas.openxmlformats.org/officeDocument/2006/relationships/image" Target="../media/image5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6.jpeg"/><Relationship Id="rId9" Type="http://schemas.openxmlformats.org/officeDocument/2006/relationships/image" Target="../media/image60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12.png"/><Relationship Id="rId4" Type="http://schemas.openxmlformats.org/officeDocument/2006/relationships/image" Target="../media/image50.svg"/><Relationship Id="rId9" Type="http://schemas.openxmlformats.org/officeDocument/2006/relationships/image" Target="../media/image53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6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svg"/><Relationship Id="rId7" Type="http://schemas.openxmlformats.org/officeDocument/2006/relationships/image" Target="../media/image5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56.jpeg"/><Relationship Id="rId9" Type="http://schemas.openxmlformats.org/officeDocument/2006/relationships/image" Target="../media/image60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hyperlink" Target="https://www.linkedin.com/pulse/book-review-code-complete-2-johanna-kaihlavirta/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www.eyrie.org/~eagle/reviews/books/0-7356-1967-0.html" TargetMode="External"/><Relationship Id="rId4" Type="http://schemas.openxmlformats.org/officeDocument/2006/relationships/image" Target="../media/image30.svg"/><Relationship Id="rId9" Type="http://schemas.openxmlformats.org/officeDocument/2006/relationships/hyperlink" Target="https://www.construx.com/online-courses/code-complete-essentials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7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3.png"/><Relationship Id="rId7" Type="http://schemas.openxmlformats.org/officeDocument/2006/relationships/image" Target="../media/image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9.svg"/><Relationship Id="rId4" Type="http://schemas.openxmlformats.org/officeDocument/2006/relationships/image" Target="../media/image64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36.jpe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41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8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CODE 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COMPLETE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726912" y="9500497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58025" y="9349902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387064" y="1325555"/>
            <a:ext cx="175138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Business systems tend to benefit from highly iterative approaches in which planning, requirements and architecture are interleaved with construction, system testing and </a:t>
            </a:r>
            <a:r>
              <a:rPr lang="en-US" sz="6600" dirty="0" err="1">
                <a:solidFill>
                  <a:schemeClr val="bg1"/>
                </a:solidFill>
              </a:rPr>
              <a:t>qa</a:t>
            </a:r>
            <a:r>
              <a:rPr lang="en-US" sz="66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159739-351F-A9BB-0912-E63C61A71565}"/>
              </a:ext>
            </a:extLst>
          </p:cNvPr>
          <p:cNvGrpSpPr/>
          <p:nvPr/>
        </p:nvGrpSpPr>
        <p:grpSpPr>
          <a:xfrm>
            <a:off x="11201400" y="5480539"/>
            <a:ext cx="6510947" cy="4463875"/>
            <a:chOff x="0" y="0"/>
            <a:chExt cx="8681263" cy="5951833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CFAF5515-59AA-D125-B8AB-8F5AFFCC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076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8193" y="5580408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94AD3-6771-04A1-0541-86961799C9A5}"/>
              </a:ext>
            </a:extLst>
          </p:cNvPr>
          <p:cNvSpPr txBox="1"/>
          <p:nvPr/>
        </p:nvSpPr>
        <p:spPr>
          <a:xfrm>
            <a:off x="-12220" y="1396144"/>
            <a:ext cx="181478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Be more sequential when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(Fairly) stable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Development team familiar with the domain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design is straightforward and well understood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Building life-critical systems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Low risk projects</a:t>
            </a:r>
          </a:p>
        </p:txBody>
      </p:sp>
    </p:spTree>
    <p:extLst>
      <p:ext uri="{BB962C8B-B14F-4D97-AF65-F5344CB8AC3E}">
        <p14:creationId xmlns:p14="http://schemas.microsoft.com/office/powerpoint/2010/main" val="124752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8193" y="5580408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Key Points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94AD3-6771-04A1-0541-86961799C9A5}"/>
              </a:ext>
            </a:extLst>
          </p:cNvPr>
          <p:cNvSpPr txBox="1"/>
          <p:nvPr/>
        </p:nvSpPr>
        <p:spPr>
          <a:xfrm>
            <a:off x="-12220" y="1396144"/>
            <a:ext cx="1814782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best solution might not be a computer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Myth of Stable Requirements: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The holy grail of software development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Good architecture makes construction easy.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Bad architecture makes construction almost impossible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Generally 10-30% of the effort devoted to requirements, architecture and up-front planning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Requirement changes cost 20 to 100 times as much in the stages following construction</a:t>
            </a:r>
          </a:p>
        </p:txBody>
      </p:sp>
    </p:spTree>
    <p:extLst>
      <p:ext uri="{BB962C8B-B14F-4D97-AF65-F5344CB8AC3E}">
        <p14:creationId xmlns:p14="http://schemas.microsoft.com/office/powerpoint/2010/main" val="67714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3054970"/>
            <a:ext cx="6909882" cy="368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Creating High-Quality Code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6418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Managing Complexity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Software’s Primary Technical Imperative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243357" y="9056881"/>
            <a:ext cx="12136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Mythical Man-Month (Fred Brooks)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“No Silver Bullet”</a:t>
            </a:r>
          </a:p>
        </p:txBody>
      </p:sp>
      <p:pic>
        <p:nvPicPr>
          <p:cNvPr id="4098" name="Picture 2" descr="Mythical Man-Month, The: Essays on Software Engineering, Anniversary  Edition: Brooks Jr., Frederick: 8580001065793: Amazon.com: Books">
            <a:extLst>
              <a:ext uri="{FF2B5EF4-FFF2-40B4-BE49-F238E27FC236}">
                <a16:creationId xmlns:a16="http://schemas.microsoft.com/office/drawing/2014/main" id="{83A61BD6-B63B-2689-E49D-AA0A6304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852" y="2923186"/>
            <a:ext cx="4331018" cy="64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56FACC-ECD2-8DF9-24D6-F2E6D3105506}"/>
              </a:ext>
            </a:extLst>
          </p:cNvPr>
          <p:cNvSpPr txBox="1"/>
          <p:nvPr/>
        </p:nvSpPr>
        <p:spPr>
          <a:xfrm>
            <a:off x="485430" y="3344280"/>
            <a:ext cx="121362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Accidental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</a:rPr>
              <a:t>Essential</a:t>
            </a:r>
          </a:p>
        </p:txBody>
      </p:sp>
    </p:spTree>
    <p:extLst>
      <p:ext uri="{BB962C8B-B14F-4D97-AF65-F5344CB8AC3E}">
        <p14:creationId xmlns:p14="http://schemas.microsoft.com/office/powerpoint/2010/main" val="436902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“emergent” and “heuristic”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512992" y="3007570"/>
            <a:ext cx="17247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Design evolves and improves through design reviews, informal discussions, experience writing the code itself, and experience revising the code.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B9E5-986C-FEA5-C8A6-CED53B262AA1}"/>
              </a:ext>
            </a:extLst>
          </p:cNvPr>
          <p:cNvSpPr txBox="1"/>
          <p:nvPr/>
        </p:nvSpPr>
        <p:spPr>
          <a:xfrm>
            <a:off x="587770" y="6323614"/>
            <a:ext cx="17247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Do not settle for your first design.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Collaborate, Strive for simplicity.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Prototype when you need to.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Iterate, iterate, and iterate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24379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195676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Desirable Characteristics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6FACC-ECD2-8DF9-24D6-F2E6D3105506}"/>
              </a:ext>
            </a:extLst>
          </p:cNvPr>
          <p:cNvSpPr txBox="1"/>
          <p:nvPr/>
        </p:nvSpPr>
        <p:spPr>
          <a:xfrm>
            <a:off x="328680" y="2127836"/>
            <a:ext cx="1758727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Minimal complexity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Stratification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Ease of maintenance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Extensibility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Reusability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Loose coupling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High fan-in &amp; Low-to-medium fan-out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Standard techniques</a:t>
            </a:r>
          </a:p>
        </p:txBody>
      </p:sp>
    </p:spTree>
    <p:extLst>
      <p:ext uri="{BB962C8B-B14F-4D97-AF65-F5344CB8AC3E}">
        <p14:creationId xmlns:p14="http://schemas.microsoft.com/office/powerpoint/2010/main" val="22169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Leanness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design without extra parts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15FE-9BC1-9C57-1A2D-F32219150F72}"/>
              </a:ext>
            </a:extLst>
          </p:cNvPr>
          <p:cNvSpPr txBox="1"/>
          <p:nvPr/>
        </p:nvSpPr>
        <p:spPr>
          <a:xfrm>
            <a:off x="0" y="3514226"/>
            <a:ext cx="18263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Perfection is achieved, not when there is nothing more to add, but when there is nothing left to take away</a:t>
            </a:r>
          </a:p>
        </p:txBody>
      </p:sp>
    </p:spTree>
    <p:extLst>
      <p:ext uri="{BB962C8B-B14F-4D97-AF65-F5344CB8AC3E}">
        <p14:creationId xmlns:p14="http://schemas.microsoft.com/office/powerpoint/2010/main" val="13578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Subsystems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Ideally an acyclic graph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8B1A01-7232-1307-CF96-F95E8C5DB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2376733"/>
            <a:ext cx="11887200" cy="73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0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 Building Blocks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350364" y="2554648"/>
            <a:ext cx="1758727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Form Consistent Abstractions </a:t>
            </a:r>
            <a:r>
              <a:rPr lang="en-US" sz="4400" dirty="0">
                <a:solidFill>
                  <a:schemeClr val="bg1"/>
                </a:solidFill>
              </a:rPr>
              <a:t>(ex: Aggregate)</a:t>
            </a:r>
            <a:endParaRPr lang="en-US" sz="5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Encapsulate Implementation Details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Inherit – When Inheritance Simplifies the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Hide Secrets (Information Hiding)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Identify Areas Likely to Change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Identify, Separate and Isolate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Common Design Patterns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Most problems are similar to past problems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Which can be solved by similar solutions, or patterns</a:t>
            </a:r>
          </a:p>
        </p:txBody>
      </p:sp>
    </p:spTree>
    <p:extLst>
      <p:ext uri="{BB962C8B-B14F-4D97-AF65-F5344CB8AC3E}">
        <p14:creationId xmlns:p14="http://schemas.microsoft.com/office/powerpoint/2010/main" val="40761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… on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 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0" y="4498442"/>
            <a:ext cx="1825415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That is exactly the power of the design pattern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Assign recognizable names for efficient communication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Move the design dialog to a higher level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Reduce complexity with ready-made abstractions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Well documented </a:t>
            </a:r>
            <a:r>
              <a:rPr lang="en-US" sz="4800" dirty="0">
                <a:solidFill>
                  <a:schemeClr val="bg1"/>
                </a:solidFill>
              </a:rPr>
              <a:t>(consequences, …)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F55FB-F75C-522E-4498-B1E4B3255D0D}"/>
              </a:ext>
            </a:extLst>
          </p:cNvPr>
          <p:cNvSpPr txBox="1"/>
          <p:nvPr/>
        </p:nvSpPr>
        <p:spPr>
          <a:xfrm>
            <a:off x="173443" y="2376733"/>
            <a:ext cx="17587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Hey, but, I already know most of these ideas!</a:t>
            </a:r>
          </a:p>
        </p:txBody>
      </p:sp>
    </p:spTree>
    <p:extLst>
      <p:ext uri="{BB962C8B-B14F-4D97-AF65-F5344CB8AC3E}">
        <p14:creationId xmlns:p14="http://schemas.microsoft.com/office/powerpoint/2010/main" val="260599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4276373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digging deeper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55686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508238" y="1306760"/>
            <a:ext cx="1747496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 now?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8194" name="Picture 2" descr="Break Time ... Join me! Refreshing ... - Kermit Drinking Tea | Make a Meme">
            <a:extLst>
              <a:ext uri="{FF2B5EF4-FFF2-40B4-BE49-F238E27FC236}">
                <a16:creationId xmlns:a16="http://schemas.microsoft.com/office/drawing/2014/main" id="{1ABC035F-739D-EF53-D57E-58C15BC9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4" y="2778184"/>
            <a:ext cx="11828842" cy="66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8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328679" y="5905500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If they are not making your job simpler, they’re not doing their jobs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F55FB-F75C-522E-4498-B1E4B3255D0D}"/>
              </a:ext>
            </a:extLst>
          </p:cNvPr>
          <p:cNvSpPr txBox="1"/>
          <p:nvPr/>
        </p:nvSpPr>
        <p:spPr>
          <a:xfrm>
            <a:off x="173443" y="2376733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Classes and routines are the foremost tools for reducing complexity.</a:t>
            </a:r>
          </a:p>
        </p:txBody>
      </p:sp>
    </p:spTree>
    <p:extLst>
      <p:ext uri="{BB962C8B-B14F-4D97-AF65-F5344CB8AC3E}">
        <p14:creationId xmlns:p14="http://schemas.microsoft.com/office/powerpoint/2010/main" val="18407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Abstract Data Types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0115" y="6138948"/>
            <a:ext cx="17587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implementation details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Changes don’t affect the whole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Make the interface more informative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 program becomes more self-documenting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29002-7E1C-88AA-EE15-4236585C8A03}"/>
              </a:ext>
            </a:extLst>
          </p:cNvPr>
          <p:cNvSpPr txBox="1"/>
          <p:nvPr/>
        </p:nvSpPr>
        <p:spPr>
          <a:xfrm>
            <a:off x="259570" y="1803943"/>
            <a:ext cx="17587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Work in the problem domain rather than in the low-level implementation domain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2AFCB-AAAF-751A-BA09-8522EDD7ED01}"/>
              </a:ext>
            </a:extLst>
          </p:cNvPr>
          <p:cNvSpPr txBox="1"/>
          <p:nvPr/>
        </p:nvSpPr>
        <p:spPr>
          <a:xfrm>
            <a:off x="483809" y="4596383"/>
            <a:ext cx="15563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Example: List&lt;Employee&gt; vs Employees</a:t>
            </a:r>
          </a:p>
        </p:txBody>
      </p:sp>
    </p:spTree>
    <p:extLst>
      <p:ext uri="{BB962C8B-B14F-4D97-AF65-F5344CB8AC3E}">
        <p14:creationId xmlns:p14="http://schemas.microsoft.com/office/powerpoint/2010/main" val="35857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Abstract Data Types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184792" y="1662992"/>
            <a:ext cx="17587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10280-2E2D-B44F-A09D-D90069786265}"/>
              </a:ext>
            </a:extLst>
          </p:cNvPr>
          <p:cNvSpPr txBox="1"/>
          <p:nvPr/>
        </p:nvSpPr>
        <p:spPr>
          <a:xfrm>
            <a:off x="720664" y="3977178"/>
            <a:ext cx="1651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currentFont.size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54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16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pixels??</a:t>
            </a:r>
            <a:endParaRPr lang="en-US" sz="5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EB3FDC-0911-A30D-5DA0-659163784FFB}"/>
              </a:ext>
            </a:extLst>
          </p:cNvPr>
          <p:cNvSpPr txBox="1"/>
          <p:nvPr/>
        </p:nvSpPr>
        <p:spPr>
          <a:xfrm>
            <a:off x="720664" y="6371422"/>
            <a:ext cx="15420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currentFont.setSizeInPixels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54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16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70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364165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Bad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726B8-759B-63D4-A3A5-72F435F94B5C}"/>
              </a:ext>
            </a:extLst>
          </p:cNvPr>
          <p:cNvSpPr txBox="1"/>
          <p:nvPr/>
        </p:nvSpPr>
        <p:spPr>
          <a:xfrm>
            <a:off x="1400425" y="1649688"/>
            <a:ext cx="1581473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InitializeCommandStack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PushCommand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(Command command);</a:t>
            </a:r>
          </a:p>
          <a:p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Command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PopCommand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ShutdownCommandStack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  <a:b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endParaRPr lang="en-US" sz="5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InitializeReportFormatting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FormatReport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(Report report);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PrintReport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(Report report);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InitializeGlobalData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ShutdownGlobalData</a:t>
            </a:r>
            <a:r>
              <a:rPr lang="en-US" sz="5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 </a:t>
            </a:r>
          </a:p>
        </p:txBody>
      </p:sp>
      <p:pic>
        <p:nvPicPr>
          <p:cNvPr id="16" name="Picture 2" descr="Coding Horror Logo">
            <a:extLst>
              <a:ext uri="{FF2B5EF4-FFF2-40B4-BE49-F238E27FC236}">
                <a16:creationId xmlns:a16="http://schemas.microsoft.com/office/drawing/2014/main" id="{2A9978CC-F6CC-E732-F196-064B994B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520" y="8923308"/>
            <a:ext cx="1128679" cy="11286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0950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Better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6E6A2-8BE3-BA20-AF89-211361007C67}"/>
              </a:ext>
            </a:extLst>
          </p:cNvPr>
          <p:cNvSpPr txBox="1"/>
          <p:nvPr/>
        </p:nvSpPr>
        <p:spPr>
          <a:xfrm>
            <a:off x="732151" y="3009900"/>
            <a:ext cx="1678032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InitializeUserInterface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ShutDownUserInterface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endParaRPr lang="en-US" sz="6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InitializeReports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6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6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ShutDownReports</a:t>
            </a:r>
            <a:r>
              <a:rPr lang="en-US" sz="6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9762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Good Abstraction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7562" y="3405280"/>
            <a:ext cx="1826368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Present a consistent level of abstraction in the interface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Know and understand the abstraction implemented!!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Move unrelated information to another class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Beware of abstraction erosion under modification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semantic interfaces - the compiler should enforce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routineB</a:t>
            </a:r>
            <a:r>
              <a:rPr lang="en-US" sz="6000" dirty="0">
                <a:solidFill>
                  <a:schemeClr val="bg1"/>
                </a:solidFill>
              </a:rPr>
              <a:t> cannot be called before </a:t>
            </a:r>
            <a:r>
              <a:rPr lang="en-US" sz="6000" dirty="0" err="1">
                <a:solidFill>
                  <a:schemeClr val="bg1"/>
                </a:solidFill>
              </a:rPr>
              <a:t>routineA</a:t>
            </a:r>
            <a:endParaRPr lang="en-US" sz="60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routineC</a:t>
            </a:r>
            <a:r>
              <a:rPr lang="en-US" sz="6000" dirty="0">
                <a:solidFill>
                  <a:schemeClr val="bg1"/>
                </a:solidFill>
              </a:rPr>
              <a:t> cannot be called if field Q is not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Classes with good abstraction have high cohesion</a:t>
            </a:r>
          </a:p>
        </p:txBody>
      </p:sp>
    </p:spTree>
    <p:extLst>
      <p:ext uri="{BB962C8B-B14F-4D97-AF65-F5344CB8AC3E}">
        <p14:creationId xmlns:p14="http://schemas.microsoft.com/office/powerpoint/2010/main" val="228566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Good Encapsulation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7562" y="3405280"/>
            <a:ext cx="1826368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Prefer the strictest level of privacy that is workable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make assumptions about the class’s user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Favor read-time convenience to write-time convenience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 very, very wary of semantic violations of encapsulation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Anytime you look at a class implementation to figure how to use it, encapsulation is basically broken and abstraction won’t be far behind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minimize class and member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6266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190500" y="7857173"/>
            <a:ext cx="1790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what does it even mean</a:t>
            </a:r>
          </a:p>
        </p:txBody>
      </p:sp>
      <p:pic>
        <p:nvPicPr>
          <p:cNvPr id="2052" name="Picture 4" descr="CODE COMPLETE&quot; - Dr Evil Austin Powers | Make a Meme">
            <a:extLst>
              <a:ext uri="{FF2B5EF4-FFF2-40B4-BE49-F238E27FC236}">
                <a16:creationId xmlns:a16="http://schemas.microsoft.com/office/drawing/2014/main" id="{DC6396FA-F8F5-99FF-0B0C-EFE605C1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74" y="971963"/>
            <a:ext cx="10094004" cy="67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71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95D28-AEE9-A005-350F-1748807937E3}"/>
              </a:ext>
            </a:extLst>
          </p:cNvPr>
          <p:cNvSpPr txBox="1"/>
          <p:nvPr/>
        </p:nvSpPr>
        <p:spPr>
          <a:xfrm>
            <a:off x="223902" y="2715697"/>
            <a:ext cx="1826368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Containment “has a”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The work-horse technique in OO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 critical of classes with 7</a:t>
            </a:r>
            <a:r>
              <a:rPr lang="en-BE" sz="5400" dirty="0">
                <a:solidFill>
                  <a:schemeClr val="bg1"/>
                </a:solidFill>
              </a:rPr>
              <a:t>±</a:t>
            </a:r>
            <a:r>
              <a:rPr lang="en-US" sz="5400" dirty="0">
                <a:solidFill>
                  <a:schemeClr val="bg1"/>
                </a:solidFill>
              </a:rPr>
              <a:t>2 data members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Inheritance “is a”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Make all data private, not protected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Adhere to the </a:t>
            </a:r>
            <a:r>
              <a:rPr lang="en-US" sz="5400" dirty="0" err="1">
                <a:solidFill>
                  <a:schemeClr val="bg1"/>
                </a:solidFill>
              </a:rPr>
              <a:t>Liskov</a:t>
            </a:r>
            <a:r>
              <a:rPr lang="en-US" sz="5400" dirty="0">
                <a:solidFill>
                  <a:schemeClr val="bg1"/>
                </a:solidFill>
              </a:rPr>
              <a:t> Substitution Principle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Avoid deep inheritance trees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Prefer polymorphism to extensive type checking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Containment vs Inheritance</a:t>
            </a:r>
          </a:p>
        </p:txBody>
      </p:sp>
    </p:spTree>
    <p:extLst>
      <p:ext uri="{BB962C8B-B14F-4D97-AF65-F5344CB8AC3E}">
        <p14:creationId xmlns:p14="http://schemas.microsoft.com/office/powerpoint/2010/main" val="20647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Implementation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50A2F-E1A1-A791-BD3C-24475C90E6BD}"/>
              </a:ext>
            </a:extLst>
          </p:cNvPr>
          <p:cNvSpPr txBox="1"/>
          <p:nvPr/>
        </p:nvSpPr>
        <p:spPr>
          <a:xfrm>
            <a:off x="33843" y="1662992"/>
            <a:ext cx="1826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So many rules for inheritance…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8944D-5ECF-98A5-0A60-D11214D00A3D}"/>
              </a:ext>
            </a:extLst>
          </p:cNvPr>
          <p:cNvSpPr txBox="1"/>
          <p:nvPr/>
        </p:nvSpPr>
        <p:spPr>
          <a:xfrm>
            <a:off x="33843" y="3769221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For the sake of controlling complexity, you should maintain a heavy bias against inheritance.</a:t>
            </a:r>
          </a:p>
        </p:txBody>
      </p:sp>
    </p:spTree>
    <p:extLst>
      <p:ext uri="{BB962C8B-B14F-4D97-AF65-F5344CB8AC3E}">
        <p14:creationId xmlns:p14="http://schemas.microsoft.com/office/powerpoint/2010/main" val="392595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Classes: Reasons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Isolate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Hide implementation details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Limit effects of changes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Hide global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Streamline parameter passing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central points of control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Facilitate reusable code</a:t>
            </a:r>
          </a:p>
        </p:txBody>
      </p:sp>
    </p:spTree>
    <p:extLst>
      <p:ext uri="{BB962C8B-B14F-4D97-AF65-F5344CB8AC3E}">
        <p14:creationId xmlns:p14="http://schemas.microsoft.com/office/powerpoint/2010/main" val="26472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-9526" y="4174004"/>
            <a:ext cx="18263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The theoretical best max length is often described as one screen or 1-2 pages: approximately 50 to 200 lines</a:t>
            </a:r>
          </a:p>
        </p:txBody>
      </p:sp>
    </p:spTree>
    <p:extLst>
      <p:ext uri="{BB962C8B-B14F-4D97-AF65-F5344CB8AC3E}">
        <p14:creationId xmlns:p14="http://schemas.microsoft.com/office/powerpoint/2010/main" val="953414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Reasons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Reduce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Introduce an intermediate, understandable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duplicate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sequences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Simplify complicated </a:t>
            </a:r>
            <a:r>
              <a:rPr lang="en-US" sz="6000" dirty="0" err="1">
                <a:solidFill>
                  <a:schemeClr val="bg1"/>
                </a:solidFill>
              </a:rPr>
              <a:t>boolean</a:t>
            </a:r>
            <a:r>
              <a:rPr lang="en-US" sz="6000" dirty="0">
                <a:solidFill>
                  <a:schemeClr val="bg1"/>
                </a:solidFill>
              </a:rPr>
              <a:t> tests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Easier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6585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Describe everything the routine does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computeReportTotalsAndOpenOutputFile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60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Avoid meaningless and vague verbs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HandleOutput</a:t>
            </a:r>
            <a:r>
              <a:rPr lang="en-US" sz="2400" dirty="0">
                <a:solidFill>
                  <a:schemeClr val="bg1"/>
                </a:solidFill>
              </a:rPr>
              <a:t>, Calculate, </a:t>
            </a:r>
            <a:r>
              <a:rPr lang="en-US" sz="2400" dirty="0" err="1">
                <a:solidFill>
                  <a:schemeClr val="bg1"/>
                </a:solidFill>
              </a:rPr>
              <a:t>ProcessInput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Make names of routines as long as necessary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opposites precisely </a:t>
            </a:r>
            <a:r>
              <a:rPr lang="en-US" sz="2400" dirty="0">
                <a:solidFill>
                  <a:schemeClr val="bg1"/>
                </a:solidFill>
              </a:rPr>
              <a:t>(add/remove, start/stop)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Establish conventions for 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376992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Parameters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Always put similar parameters in the same order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Don’t use routine parameters as working variables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Document interface assumptions about parameters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Or even better: Assert your assumptions!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Limit to about 7 parameters</a:t>
            </a:r>
          </a:p>
        </p:txBody>
      </p:sp>
    </p:spTree>
    <p:extLst>
      <p:ext uri="{BB962C8B-B14F-4D97-AF65-F5344CB8AC3E}">
        <p14:creationId xmlns:p14="http://schemas.microsoft.com/office/powerpoint/2010/main" val="323183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Multiple Returns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61191" y="2376733"/>
            <a:ext cx="18263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a return when it enhances readability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guard clauses to simplify complex error processing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Minimize the number of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1A313-DAE9-A4E1-51D6-3AC43F6469A7}"/>
              </a:ext>
            </a:extLst>
          </p:cNvPr>
          <p:cNvSpPr txBox="1"/>
          <p:nvPr/>
        </p:nvSpPr>
        <p:spPr>
          <a:xfrm>
            <a:off x="1400425" y="6403339"/>
            <a:ext cx="1685330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' Guard clause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file.ValidName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file.Open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encryptionKey.Valid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Not 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file.Decrypt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encryptionKey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Then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 Sub</a:t>
            </a:r>
            <a:endParaRPr lang="en-US" sz="40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66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Routines: Complexity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0" y="1739748"/>
            <a:ext cx="18263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1 point for each if/else/case, while/repeat/for, and/or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99770-504D-F0ED-7943-17F8958070F6}"/>
              </a:ext>
            </a:extLst>
          </p:cNvPr>
          <p:cNvSpPr txBox="1"/>
          <p:nvPr/>
        </p:nvSpPr>
        <p:spPr>
          <a:xfrm>
            <a:off x="485430" y="3895303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Score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0-5		Probably fine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6-10		Emerging refactor candidate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10+		Time to break it up</a:t>
            </a:r>
          </a:p>
        </p:txBody>
      </p:sp>
    </p:spTree>
    <p:extLst>
      <p:ext uri="{BB962C8B-B14F-4D97-AF65-F5344CB8AC3E}">
        <p14:creationId xmlns:p14="http://schemas.microsoft.com/office/powerpoint/2010/main" val="304693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508238" y="1306760"/>
            <a:ext cx="1747496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What!? Another break??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8194" name="Picture 2" descr="Break Time ... Join me! Refreshing ... - Kermit Drinking Tea | Make a Meme">
            <a:extLst>
              <a:ext uri="{FF2B5EF4-FFF2-40B4-BE49-F238E27FC236}">
                <a16:creationId xmlns:a16="http://schemas.microsoft.com/office/drawing/2014/main" id="{1ABC035F-739D-EF53-D57E-58C15BC9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4" y="2778184"/>
            <a:ext cx="11828842" cy="66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5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05340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Steve McConnell (1993 / 2004)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Microsoft Press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960 Pages </a:t>
            </a:r>
            <a:r>
              <a:rPr lang="en-BE" sz="4800" b="0" i="0" dirty="0">
                <a:solidFill>
                  <a:srgbClr val="4D5156"/>
                </a:solidFill>
                <a:effectLst/>
                <a:latin typeface="Google Sans"/>
              </a:rPr>
              <a:t>😱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Summary course: 8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Backed with data from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de Complete, Steven C McConnell | 9780735619678 | Boeken | bol.com">
            <a:extLst>
              <a:ext uri="{FF2B5EF4-FFF2-40B4-BE49-F238E27FC236}">
                <a16:creationId xmlns:a16="http://schemas.microsoft.com/office/drawing/2014/main" id="{4A8C7E00-CB04-3336-5C8E-FA5D9FEF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508" y="1136489"/>
            <a:ext cx="5904904" cy="71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862986" y="7630832"/>
            <a:ext cx="1692866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We will have to be a bit more brief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And still end up with slides with copious amounts of text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Exceptions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48221" y="3992871"/>
            <a:ext cx="182636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Throw an exception only for conditions that are truly exceptional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Throw exceptions at the right level of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Know the exceptions your library code throws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building a centralized exception reporter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empty catch blocks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Include in the exception message all relevant data that led to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1768278" y="1723648"/>
            <a:ext cx="15749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Use exceptions to notify other parts of the program about errors that should not be ignored</a:t>
            </a:r>
          </a:p>
        </p:txBody>
      </p:sp>
    </p:spTree>
    <p:extLst>
      <p:ext uri="{BB962C8B-B14F-4D97-AF65-F5344CB8AC3E}">
        <p14:creationId xmlns:p14="http://schemas.microsoft.com/office/powerpoint/2010/main" val="23370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Exceptions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299209" y="1920235"/>
            <a:ext cx="176895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Sometimes the right response to a serious run-time error is to abort and let the user rerun the program with proper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CCE6F-9DB4-57BF-BCB1-74895E659194}"/>
              </a:ext>
            </a:extLst>
          </p:cNvPr>
          <p:cNvSpPr txBox="1"/>
          <p:nvPr/>
        </p:nvSpPr>
        <p:spPr>
          <a:xfrm>
            <a:off x="232008" y="5970605"/>
            <a:ext cx="17689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 dead program normally does a lot less damage than a crippled one – The Pragmatic Programmers</a:t>
            </a:r>
          </a:p>
        </p:txBody>
      </p:sp>
    </p:spTree>
    <p:extLst>
      <p:ext uri="{BB962C8B-B14F-4D97-AF65-F5344CB8AC3E}">
        <p14:creationId xmlns:p14="http://schemas.microsoft.com/office/powerpoint/2010/main" val="205833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4298901"/>
            <a:ext cx="690988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24193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Declare and initialize close to where first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Use final or const whenever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Initialize members data in the constructor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Uninitialized variables are compiler warnings – head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Start with the most restricted visibility, expand only if necessary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Keep variables “Live” for as short time as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Use each variable for one purpose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variables with hidden meanings for certain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50441" y="3201984"/>
            <a:ext cx="1783755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Should be readable, memorable, and appropriate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Stating in words what a variable represents is often the best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Length: average between 8 to 20 chars for best debugging experience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“</a:t>
            </a:r>
            <a:r>
              <a:rPr lang="en-US" sz="4800" dirty="0" err="1">
                <a:solidFill>
                  <a:schemeClr val="bg1"/>
                </a:solidFill>
              </a:rPr>
              <a:t>i</a:t>
            </a:r>
            <a:r>
              <a:rPr lang="en-US" sz="4800" dirty="0">
                <a:solidFill>
                  <a:schemeClr val="bg1"/>
                </a:solidFill>
              </a:rPr>
              <a:t>” is still acceptable for short lived scratch value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a naming convention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one global decision instead of many local 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Any convention at all is often better than none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Compensate for language weaknesses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838200" y="1394810"/>
            <a:ext cx="1768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Choose variable names with care</a:t>
            </a:r>
          </a:p>
        </p:txBody>
      </p:sp>
    </p:spTree>
    <p:extLst>
      <p:ext uri="{BB962C8B-B14F-4D97-AF65-F5344CB8AC3E}">
        <p14:creationId xmlns:p14="http://schemas.microsoft.com/office/powerpoint/2010/main" val="16106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Naming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different meanings but similar names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multiple natural languages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misspelled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words that are commonly misspelled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numerals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34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Abbrevations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376579" y="2950129"/>
            <a:ext cx="176895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Should be rarely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Abbreviate consistently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Create names that are pronounceable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Document all abbreviations</a:t>
            </a:r>
          </a:p>
        </p:txBody>
      </p:sp>
    </p:spTree>
    <p:extLst>
      <p:ext uri="{BB962C8B-B14F-4D97-AF65-F5344CB8AC3E}">
        <p14:creationId xmlns:p14="http://schemas.microsoft.com/office/powerpoint/2010/main" val="423658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Booleans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450441" y="3201984"/>
            <a:ext cx="1783755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Typical Boolean names: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	</a:t>
            </a:r>
            <a:r>
              <a:rPr lang="en-US" sz="5400" dirty="0">
                <a:solidFill>
                  <a:schemeClr val="bg1"/>
                </a:solidFill>
              </a:rPr>
              <a:t>done, error, found, success, 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names that imply true/false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positive Boolean variable names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Prefer forming positive expressions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Remove superfluous prefixes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</a:rPr>
              <a:t>isActive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 active</a:t>
            </a:r>
          </a:p>
        </p:txBody>
      </p:sp>
    </p:spTree>
    <p:extLst>
      <p:ext uri="{BB962C8B-B14F-4D97-AF65-F5344CB8AC3E}">
        <p14:creationId xmlns:p14="http://schemas.microsoft.com/office/powerpoint/2010/main" val="326413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Variables: Booleans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838200" y="1394810"/>
            <a:ext cx="17689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Use Booleans to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document your program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simplify complicated 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CBAA5-47E3-EDF3-A3BE-DA57CB0AF3E7}"/>
              </a:ext>
            </a:extLst>
          </p:cNvPr>
          <p:cNvSpPr txBox="1"/>
          <p:nvPr/>
        </p:nvSpPr>
        <p:spPr>
          <a:xfrm>
            <a:off x="376004" y="4417958"/>
            <a:ext cx="168114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&lt; </a:t>
            </a:r>
            <a:r>
              <a:rPr lang="en-US" sz="36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MAX_ELEMENTS &lt;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lastElementIndex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36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code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7D34E-3996-35A7-0B18-1EEFFE514516}"/>
              </a:ext>
            </a:extLst>
          </p:cNvPr>
          <p:cNvSpPr txBox="1"/>
          <p:nvPr/>
        </p:nvSpPr>
        <p:spPr>
          <a:xfrm>
            <a:off x="343578" y="7285697"/>
            <a:ext cx="170737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finished 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&lt; </a:t>
            </a:r>
            <a:r>
              <a:rPr lang="en-US" sz="3600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|| MAX_ELEMENTS &lt;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repeatedEntry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elementIndex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==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lastElementIndex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(finished || </a:t>
            </a:r>
            <a:r>
              <a:rPr lang="en-US" sz="3600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repeatedEntry</a:t>
            </a:r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</a:t>
            </a:r>
            <a:r>
              <a:rPr lang="en-US" sz="3600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// code</a:t>
            </a:r>
            <a:endParaRPr lang="en-US" sz="36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36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295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05000" y="4298901"/>
            <a:ext cx="690988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Statements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51470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4038600" y="2031412"/>
            <a:ext cx="1188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Coding Horror blog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got its logo from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Code Complete.</a:t>
            </a:r>
          </a:p>
        </p:txBody>
      </p:sp>
      <p:pic>
        <p:nvPicPr>
          <p:cNvPr id="6146" name="Picture 2" descr="Coding Horror Logo">
            <a:extLst>
              <a:ext uri="{FF2B5EF4-FFF2-40B4-BE49-F238E27FC236}">
                <a16:creationId xmlns:a16="http://schemas.microsoft.com/office/drawing/2014/main" id="{90F2E9A7-5C74-2C48-5CE9-9E64117C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9300"/>
            <a:ext cx="3276600" cy="3276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2402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Conditionals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3671414"/>
            <a:ext cx="17586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Write the nominal path first; then the unusual cases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Put the most common cases first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Simplify complicated tests with function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switch/case for if/then/else chains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Consider Table-Driven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to if</a:t>
            </a:r>
          </a:p>
        </p:txBody>
      </p:sp>
    </p:spTree>
    <p:extLst>
      <p:ext uri="{BB962C8B-B14F-4D97-AF65-F5344CB8AC3E}">
        <p14:creationId xmlns:p14="http://schemas.microsoft.com/office/powerpoint/2010/main" val="33261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Loops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2356297"/>
            <a:ext cx="1758623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Each loop should perform only one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Don’t monkey with the loop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code that depends on the loop index’s final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using </a:t>
            </a:r>
            <a:r>
              <a:rPr lang="en-US" sz="4800" dirty="0" err="1">
                <a:solidFill>
                  <a:schemeClr val="bg1"/>
                </a:solidFill>
              </a:rPr>
              <a:t>i</a:t>
            </a:r>
            <a:r>
              <a:rPr lang="en-US" sz="4800" dirty="0">
                <a:solidFill>
                  <a:schemeClr val="bg1"/>
                </a:solidFill>
              </a:rPr>
              <a:t>, j, k if the loop body is more than a couple of 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Max length: 50 lines. Experts suggest one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Nesting: limit to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long loops especially clear: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single exit point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clear exit condition</a:t>
            </a:r>
          </a:p>
        </p:txBody>
      </p:sp>
    </p:spTree>
    <p:extLst>
      <p:ext uri="{BB962C8B-B14F-4D97-AF65-F5344CB8AC3E}">
        <p14:creationId xmlns:p14="http://schemas.microsoft.com/office/powerpoint/2010/main" val="15535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Loops: Exiting Early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136394" y="3284905"/>
            <a:ext cx="180152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Consider using break rather than a Boolean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Be wary of a loop with many breaks scattered through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continue for tests at the top of the loop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Use break and continue with caution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If you can’t defend a break/continue, don’t use it</a:t>
            </a:r>
          </a:p>
        </p:txBody>
      </p:sp>
    </p:spTree>
    <p:extLst>
      <p:ext uri="{BB962C8B-B14F-4D97-AF65-F5344CB8AC3E}">
        <p14:creationId xmlns:p14="http://schemas.microsoft.com/office/powerpoint/2010/main" val="1102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Summary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12637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TODO: Repeat most important stuff 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And so much more…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1" y="2950129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Defensive &amp; Offensive Programming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Pseudocode Programming Process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Enums, </a:t>
            </a:r>
            <a:r>
              <a:rPr lang="en-US" sz="6600" dirty="0" err="1">
                <a:solidFill>
                  <a:schemeClr val="bg1"/>
                </a:solidFill>
              </a:rPr>
              <a:t>Contants</a:t>
            </a:r>
            <a:r>
              <a:rPr lang="en-US" sz="6600" dirty="0">
                <a:solidFill>
                  <a:schemeClr val="bg1"/>
                </a:solidFill>
              </a:rPr>
              <a:t>, Pointers, Structs, Global Data,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Recursion, </a:t>
            </a:r>
            <a:r>
              <a:rPr lang="en-US" sz="6600" dirty="0" err="1">
                <a:solidFill>
                  <a:schemeClr val="bg1"/>
                </a:solidFill>
              </a:rPr>
              <a:t>goto</a:t>
            </a:r>
            <a:r>
              <a:rPr lang="en-US" sz="6600" dirty="0">
                <a:solidFill>
                  <a:schemeClr val="bg1"/>
                </a:solidFill>
              </a:rPr>
              <a:t> (a matter of religion)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Table-Driven Methods, Taming Deep Nesting</a:t>
            </a:r>
          </a:p>
        </p:txBody>
      </p:sp>
    </p:spTree>
    <p:extLst>
      <p:ext uri="{BB962C8B-B14F-4D97-AF65-F5344CB8AC3E}">
        <p14:creationId xmlns:p14="http://schemas.microsoft.com/office/powerpoint/2010/main" val="374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7597" y="1472601"/>
            <a:ext cx="105918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Next Time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2900A-F1A5-E005-6AC2-B1A3D87618F6}"/>
              </a:ext>
            </a:extLst>
          </p:cNvPr>
          <p:cNvSpPr txBox="1"/>
          <p:nvPr/>
        </p:nvSpPr>
        <p:spPr>
          <a:xfrm>
            <a:off x="379959" y="2875005"/>
            <a:ext cx="1728675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 Improvements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Testing, Debugging, Refactoring, Tuning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System Considerations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Software Craftmanship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Layout and Style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Self-Documenting Code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Personal Character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84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pic>
        <p:nvPicPr>
          <p:cNvPr id="1026" name="Picture 2" descr="Hour 12 – We're Halfway!!! – Dewey's 24 Hour Readathon">
            <a:extLst>
              <a:ext uri="{FF2B5EF4-FFF2-40B4-BE49-F238E27FC236}">
                <a16:creationId xmlns:a16="http://schemas.microsoft.com/office/drawing/2014/main" id="{28165A3C-2E85-453B-C1AD-858ADDC8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85900"/>
            <a:ext cx="12192000" cy="82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84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Random Bits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12637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“Just One More Compile” syndrome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Grow from superstition into understanding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330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63384" y="2089055"/>
            <a:ext cx="17696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9"/>
              </a:rPr>
              <a:t>Online course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(8h)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0"/>
              </a:rPr>
              <a:t>It’s not for everyone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(book review)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1"/>
              </a:rPr>
              <a:t>More positive book review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(see infographic-book-best-chapters.png)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AF4A16-3DE1-4601-1561-F13BD78B9040}"/>
              </a:ext>
            </a:extLst>
          </p:cNvPr>
          <p:cNvSpPr txBox="1"/>
          <p:nvPr/>
        </p:nvSpPr>
        <p:spPr>
          <a:xfrm>
            <a:off x="320879" y="186358"/>
            <a:ext cx="951773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8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Book focus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12257-96F0-DB34-14AB-FD98A8244C05}"/>
              </a:ext>
            </a:extLst>
          </p:cNvPr>
          <p:cNvSpPr txBox="1"/>
          <p:nvPr/>
        </p:nvSpPr>
        <p:spPr>
          <a:xfrm>
            <a:off x="367783" y="3376776"/>
            <a:ext cx="8776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30 to 80% </a:t>
            </a:r>
            <a:r>
              <a:rPr lang="en-US" sz="4800" dirty="0">
                <a:solidFill>
                  <a:schemeClr val="bg1"/>
                </a:solidFill>
              </a:rPr>
              <a:t>of total time spent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on the project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Often the only </a:t>
            </a:r>
            <a:r>
              <a:rPr lang="en-US" sz="4800" b="1" dirty="0">
                <a:solidFill>
                  <a:schemeClr val="bg1"/>
                </a:solidFill>
              </a:rPr>
              <a:t>accurate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description</a:t>
            </a:r>
            <a:r>
              <a:rPr lang="en-US" sz="4800" dirty="0">
                <a:solidFill>
                  <a:schemeClr val="bg1"/>
                </a:solidFill>
              </a:rPr>
              <a:t> of the software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Construction: the only activity that’s </a:t>
            </a:r>
            <a:r>
              <a:rPr lang="en-US" sz="4800" b="1" dirty="0">
                <a:solidFill>
                  <a:schemeClr val="bg1"/>
                </a:solidFill>
              </a:rPr>
              <a:t>guaranteed to be done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73C1D-49C2-74BA-2A6B-7D26B36220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8214" y="1136489"/>
            <a:ext cx="9947266" cy="78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allAtOnce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96966" y="3220747"/>
            <a:ext cx="1306488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7 Chapters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Laying the Foundation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Creating High-Quality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Code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System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 practical handbook of software construction</a:t>
            </a:r>
          </a:p>
        </p:txBody>
      </p:sp>
    </p:spTree>
    <p:extLst>
      <p:ext uri="{BB962C8B-B14F-4D97-AF65-F5344CB8AC3E}">
        <p14:creationId xmlns:p14="http://schemas.microsoft.com/office/powerpoint/2010/main" val="89136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02262" y="363145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Laying the Foundation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99238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58600" y="102187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69329" y="1134053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 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69329" y="2728097"/>
            <a:ext cx="1682645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Writing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Pragmatic Programmers: like gardening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Donald Knuth: an 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Kent Beck: like driving a 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Fred Brooks: like farming, hunting werewolves, or drowning with dinosaurs in a tar pit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Building a house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2566</Words>
  <Application>Microsoft Office PowerPoint</Application>
  <PresentationFormat>Custom</PresentationFormat>
  <Paragraphs>440</Paragraphs>
  <Slides>60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Open Sans Bold</vt:lpstr>
      <vt:lpstr>arial</vt:lpstr>
      <vt:lpstr>Montserrat</vt:lpstr>
      <vt:lpstr>Google Sans</vt:lpstr>
      <vt:lpstr>Wingdings</vt:lpstr>
      <vt:lpstr>Fira Code</vt:lpstr>
      <vt:lpstr>Open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95</cp:revision>
  <dcterms:created xsi:type="dcterms:W3CDTF">2006-08-16T00:00:00Z</dcterms:created>
  <dcterms:modified xsi:type="dcterms:W3CDTF">2024-05-13T17:00:02Z</dcterms:modified>
  <dc:identifier>DAE4nIrG1s0</dc:identifier>
</cp:coreProperties>
</file>